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09" r:id="rId2"/>
    <p:sldId id="306" r:id="rId3"/>
    <p:sldId id="305" r:id="rId4"/>
    <p:sldId id="268" r:id="rId5"/>
    <p:sldId id="283" r:id="rId6"/>
    <p:sldId id="273" r:id="rId7"/>
    <p:sldId id="269" r:id="rId8"/>
    <p:sldId id="307" r:id="rId9"/>
    <p:sldId id="274" r:id="rId10"/>
    <p:sldId id="275" r:id="rId11"/>
    <p:sldId id="319" r:id="rId12"/>
    <p:sldId id="320" r:id="rId13"/>
    <p:sldId id="321" r:id="rId14"/>
    <p:sldId id="287" r:id="rId15"/>
    <p:sldId id="277" r:id="rId16"/>
    <p:sldId id="276" r:id="rId17"/>
    <p:sldId id="308" r:id="rId18"/>
    <p:sldId id="278" r:id="rId19"/>
    <p:sldId id="288" r:id="rId20"/>
    <p:sldId id="279" r:id="rId21"/>
    <p:sldId id="280" r:id="rId22"/>
    <p:sldId id="282" r:id="rId23"/>
    <p:sldId id="322" r:id="rId24"/>
    <p:sldId id="290" r:id="rId25"/>
    <p:sldId id="291" r:id="rId26"/>
    <p:sldId id="293" r:id="rId27"/>
    <p:sldId id="292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</p:sldIdLst>
  <p:sldSz cx="9144000" cy="5715000" type="screen16x1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0" autoAdjust="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1086" y="96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CDEEF-1C50-49D0-9DE5-7C96DF7E40CD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83B0D-164E-4FD9-AEA9-65CD808BB2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87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30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1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757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5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797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524AAC-0EC8-CC44-ADB0-15118B64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5A00A3C-C8BF-2B4F-9EAB-808966EB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96B2C2A-1F18-DF49-93E4-A264E2C0B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5F1B49E-C72D-DD4E-8744-DEA9FD02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7E3BD60-25F8-F641-80B7-835E1B9C33D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31225" y="5122863"/>
            <a:ext cx="914400" cy="914400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4412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2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31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67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13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81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512280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BF52-4D6A-8E49-90C6-741AC861C68B}" type="datetimeFigureOut">
              <a:rPr lang="sv-SE" smtClean="0"/>
              <a:t>2023-03-14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512280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512280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D223F-56EB-3F4D-8CE7-3991154BAF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5444735"/>
            <a:ext cx="9144000" cy="287929"/>
          </a:xfrm>
          <a:prstGeom prst="rect">
            <a:avLst/>
          </a:prstGeom>
          <a:solidFill>
            <a:srgbClr val="326AC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logo_lvv1rad_vit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497200"/>
            <a:ext cx="1466088" cy="1706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B88D44-31CD-C44A-A584-CD20E9CF70E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062" y="5014508"/>
            <a:ext cx="422817" cy="3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6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65B0000-0B2F-B145-8837-CBFDCED9B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88" y="-1223338"/>
            <a:ext cx="9317736" cy="618853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44C1541-75D5-D046-ADD3-5367FAE3D848}"/>
              </a:ext>
            </a:extLst>
          </p:cNvPr>
          <p:cNvSpPr/>
          <p:nvPr/>
        </p:nvSpPr>
        <p:spPr>
          <a:xfrm>
            <a:off x="667512" y="1615684"/>
            <a:ext cx="7717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b="1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B51CEC-CFC0-824D-A915-4BD819F4D8C3}"/>
              </a:ext>
            </a:extLst>
          </p:cNvPr>
          <p:cNvSpPr txBox="1">
            <a:spLocks/>
          </p:cNvSpPr>
          <p:nvPr/>
        </p:nvSpPr>
        <p:spPr>
          <a:xfrm>
            <a:off x="1649043" y="2761376"/>
            <a:ext cx="2575485" cy="106951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Välkomnande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och hållbar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24CC375-500C-074F-BCD9-19A36A790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86667"/>
              </p:ext>
            </p:extLst>
          </p:nvPr>
        </p:nvGraphicFramePr>
        <p:xfrm>
          <a:off x="293648" y="1586853"/>
          <a:ext cx="8556703" cy="1360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0893">
                  <a:extLst>
                    <a:ext uri="{9D8B030D-6E8A-4147-A177-3AD203B41FA5}">
                      <a16:colId xmlns:a16="http://schemas.microsoft.com/office/drawing/2014/main" val="535722336"/>
                    </a:ext>
                  </a:extLst>
                </a:gridCol>
                <a:gridCol w="605017">
                  <a:extLst>
                    <a:ext uri="{9D8B030D-6E8A-4147-A177-3AD203B41FA5}">
                      <a16:colId xmlns:a16="http://schemas.microsoft.com/office/drawing/2014/main" val="1986759355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371650394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634">
                  <a:extLst>
                    <a:ext uri="{9D8B030D-6E8A-4147-A177-3AD203B41FA5}">
                      <a16:colId xmlns:a16="http://schemas.microsoft.com/office/drawing/2014/main" val="949085354"/>
                    </a:ext>
                  </a:extLst>
                </a:gridCol>
              </a:tblGrid>
              <a:tr h="2807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Målvärde 2023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9449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Företagsklimat (NKI, Insikt)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80753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Näringslivsranking (Svenskt näringsliv)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949718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Gästnätter (mål till 2030: 110 000 gästnätter/år)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72 171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70 380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73 186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86 888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44511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3F6554FA-1C1F-9640-8BFD-A037725A7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13716"/>
              </p:ext>
            </p:extLst>
          </p:nvPr>
        </p:nvGraphicFramePr>
        <p:xfrm>
          <a:off x="293647" y="3341637"/>
          <a:ext cx="8556704" cy="798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667">
                  <a:extLst>
                    <a:ext uri="{9D8B030D-6E8A-4147-A177-3AD203B41FA5}">
                      <a16:colId xmlns:a16="http://schemas.microsoft.com/office/drawing/2014/main" val="535722336"/>
                    </a:ext>
                  </a:extLst>
                </a:gridCol>
                <a:gridCol w="751115">
                  <a:extLst>
                    <a:ext uri="{9D8B030D-6E8A-4147-A177-3AD203B41FA5}">
                      <a16:colId xmlns:a16="http://schemas.microsoft.com/office/drawing/2014/main" val="198675935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71650394"/>
                    </a:ext>
                  </a:extLst>
                </a:gridCol>
                <a:gridCol w="805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532">
                <a:tc>
                  <a:txBody>
                    <a:bodyPr/>
                    <a:lstStyle/>
                    <a:p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Nyckeltal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9449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Antal campingnätter</a:t>
                      </a:r>
                      <a:r>
                        <a:rPr lang="sv-SE" sz="1200" dirty="0">
                          <a:effectLst/>
                        </a:rPr>
                        <a:t> 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144 640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158 236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164 818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80753"/>
                  </a:ext>
                </a:extLst>
              </a:tr>
            </a:tbl>
          </a:graphicData>
        </a:graphic>
      </p:graphicFrame>
      <p:sp>
        <p:nvSpPr>
          <p:cNvPr id="8" name="Rubrik 1">
            <a:extLst>
              <a:ext uri="{FF2B5EF4-FFF2-40B4-BE49-F238E27FC236}">
                <a16:creationId xmlns:a16="http://schemas.microsoft.com/office/drawing/2014/main" id="{43E271C4-E211-284B-B7EB-7F6A94AE4AC4}"/>
              </a:ext>
            </a:extLst>
          </p:cNvPr>
          <p:cNvSpPr txBox="1">
            <a:spLocks/>
          </p:cNvSpPr>
          <p:nvPr/>
        </p:nvSpPr>
        <p:spPr>
          <a:xfrm>
            <a:off x="293648" y="240060"/>
            <a:ext cx="855670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Näringslivsklimatet i Lidköping är bland de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tio bästa i Västra Götalands län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14217"/>
          <a:stretch/>
        </p:blipFill>
        <p:spPr>
          <a:xfrm>
            <a:off x="-1244" y="-51614"/>
            <a:ext cx="9180872" cy="4955458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8B4CDAE-58F3-A64C-8BFB-1E9B97B1DCAD}"/>
              </a:ext>
            </a:extLst>
          </p:cNvPr>
          <p:cNvSpPr txBox="1">
            <a:spLocks/>
          </p:cNvSpPr>
          <p:nvPr/>
        </p:nvSpPr>
        <p:spPr>
          <a:xfrm>
            <a:off x="0" y="3487818"/>
            <a:ext cx="6696433" cy="1338564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Kvinnor och män i Lidköping ska ha samma förutsättningar för en god hälsa samt erbjudas vård och omsorg på lika villkor</a:t>
            </a:r>
          </a:p>
        </p:txBody>
      </p:sp>
    </p:spTree>
    <p:extLst>
      <p:ext uri="{BB962C8B-B14F-4D97-AF65-F5344CB8AC3E}">
        <p14:creationId xmlns:p14="http://schemas.microsoft.com/office/powerpoint/2010/main" val="99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02526" y="1333500"/>
            <a:ext cx="7872761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r>
              <a:rPr lang="sv-SE" sz="1400" dirty="0"/>
              <a:t>Ohälsotalet för kvinnor ska minska.</a:t>
            </a:r>
          </a:p>
          <a:p>
            <a:r>
              <a:rPr lang="sv-SE" sz="1400" dirty="0"/>
              <a:t>Stärka möjligheterna för äldre kvinnor och män att behålla och utveckla sociala nätverk.</a:t>
            </a:r>
          </a:p>
          <a:p>
            <a:r>
              <a:rPr lang="sv-SE" sz="1400" dirty="0"/>
              <a:t>Fördelningen av vård- och omsorgstjänster ska vara jämställd och behov ska bedömas på ett jämställt sätt.</a:t>
            </a:r>
          </a:p>
          <a:p>
            <a:r>
              <a:rPr lang="sv-SE" sz="1400" dirty="0"/>
              <a:t>Förbättra möjligheter till social gemenskap för dem som lider av social isolering till följd av sitt vård- och omsorgsansvar.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KS (KSV), SAN, VON</a:t>
            </a:r>
          </a:p>
          <a:p>
            <a:pPr marL="0" indent="0">
              <a:buNone/>
            </a:pPr>
            <a:r>
              <a:rPr lang="sv-SE" sz="1400" dirty="0"/>
              <a:t>Uppföljningsansvarig tjänsteperson: Chef Social Välfärd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744B50B-20A2-144D-9624-DE513F4B26E4}"/>
              </a:ext>
            </a:extLst>
          </p:cNvPr>
          <p:cNvSpPr txBox="1">
            <a:spLocks/>
          </p:cNvSpPr>
          <p:nvPr/>
        </p:nvSpPr>
        <p:spPr>
          <a:xfrm>
            <a:off x="613316" y="240060"/>
            <a:ext cx="7961971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Kvinnor och män i Lidköping ska ha samma förutsättningar för en god hälsa samt erbjudas vård och omsorg på lika villkor</a:t>
            </a:r>
          </a:p>
        </p:txBody>
      </p:sp>
    </p:spTree>
    <p:extLst>
      <p:ext uri="{BB962C8B-B14F-4D97-AF65-F5344CB8AC3E}">
        <p14:creationId xmlns:p14="http://schemas.microsoft.com/office/powerpoint/2010/main" val="20825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3F6554FA-1C1F-9640-8BFD-A037725A7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56423"/>
              </p:ext>
            </p:extLst>
          </p:nvPr>
        </p:nvGraphicFramePr>
        <p:xfrm>
          <a:off x="355524" y="2413486"/>
          <a:ext cx="8556704" cy="164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1544">
                  <a:extLst>
                    <a:ext uri="{9D8B030D-6E8A-4147-A177-3AD203B41FA5}">
                      <a16:colId xmlns:a16="http://schemas.microsoft.com/office/drawing/2014/main" val="535722336"/>
                    </a:ext>
                  </a:extLst>
                </a:gridCol>
                <a:gridCol w="598141">
                  <a:extLst>
                    <a:ext uri="{9D8B030D-6E8A-4147-A177-3AD203B41FA5}">
                      <a16:colId xmlns:a16="http://schemas.microsoft.com/office/drawing/2014/main" val="1986759355"/>
                    </a:ext>
                  </a:extLst>
                </a:gridCol>
                <a:gridCol w="591266">
                  <a:extLst>
                    <a:ext uri="{9D8B030D-6E8A-4147-A177-3AD203B41FA5}">
                      <a16:colId xmlns:a16="http://schemas.microsoft.com/office/drawing/2014/main" val="371650394"/>
                    </a:ext>
                  </a:extLst>
                </a:gridCol>
                <a:gridCol w="675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532">
                <a:tc>
                  <a:txBody>
                    <a:bodyPr/>
                    <a:lstStyle/>
                    <a:p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Nyckeltal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9449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Upplevd trygghet i bostäder med särskild service, gruppbostad LSS, kvinnor,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80753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Upplevd trygghet i bostäder med särskild service, gruppbostad LSS, män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Upplevd trygghet i bostäder med särskild service, servicebostad LSS, kvinnor,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Upplevd trygghet i bostäder med särskild service, servicebostad LSS, män,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ubrik 1">
            <a:extLst>
              <a:ext uri="{FF2B5EF4-FFF2-40B4-BE49-F238E27FC236}">
                <a16:creationId xmlns:a16="http://schemas.microsoft.com/office/drawing/2014/main" id="{B744B50B-20A2-144D-9624-DE513F4B26E4}"/>
              </a:ext>
            </a:extLst>
          </p:cNvPr>
          <p:cNvSpPr txBox="1">
            <a:spLocks/>
          </p:cNvSpPr>
          <p:nvPr/>
        </p:nvSpPr>
        <p:spPr>
          <a:xfrm>
            <a:off x="613316" y="240060"/>
            <a:ext cx="7961971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Kvinnor och män i Lidköping ska ha samma förutsättningar för en god hälsa samt erbjudas vård och omsorg på lika villkor</a:t>
            </a:r>
          </a:p>
        </p:txBody>
      </p:sp>
    </p:spTree>
    <p:extLst>
      <p:ext uri="{BB962C8B-B14F-4D97-AF65-F5344CB8AC3E}">
        <p14:creationId xmlns:p14="http://schemas.microsoft.com/office/powerpoint/2010/main" val="9086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8F69646-99BC-6A49-BC8E-8B7054200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89710"/>
            <a:ext cx="9311268" cy="636836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8B4CDAE-58F3-A64C-8BFB-1E9B97B1DCAD}"/>
              </a:ext>
            </a:extLst>
          </p:cNvPr>
          <p:cNvSpPr txBox="1">
            <a:spLocks/>
          </p:cNvSpPr>
          <p:nvPr/>
        </p:nvSpPr>
        <p:spPr>
          <a:xfrm>
            <a:off x="0" y="3487818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Invånarna i Lidköpings kommun </a:t>
            </a:r>
          </a:p>
          <a:p>
            <a:r>
              <a:rPr lang="sv-SE" b="1" dirty="0">
                <a:solidFill>
                  <a:schemeClr val="bg1"/>
                </a:solidFill>
              </a:rPr>
              <a:t>har en god och jämlik hälsa </a:t>
            </a:r>
          </a:p>
        </p:txBody>
      </p:sp>
    </p:spTree>
    <p:extLst>
      <p:ext uri="{BB962C8B-B14F-4D97-AF65-F5344CB8AC3E}">
        <p14:creationId xmlns:p14="http://schemas.microsoft.com/office/powerpoint/2010/main" val="22501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Invånarna i Lidköpings kommun har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en god och jämlik hälsa 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Öka den psykiska och fysiska hälsan framförallt för barn och ungdomar.</a:t>
            </a:r>
          </a:p>
          <a:p>
            <a:pPr lvl="0"/>
            <a:r>
              <a:rPr lang="sv-SE" sz="1400" dirty="0"/>
              <a:t>Skapa ytterligare en familjecentral i samarbete med regionen.</a:t>
            </a:r>
          </a:p>
          <a:p>
            <a:pPr lvl="0"/>
            <a:r>
              <a:rPr lang="sv-SE" sz="1400" dirty="0"/>
              <a:t>Skapa flexibla barngrupper i förskolan som utgår från barnens behov.</a:t>
            </a:r>
          </a:p>
          <a:p>
            <a:pPr lvl="0"/>
            <a:r>
              <a:rPr lang="sv-SE" sz="1400" dirty="0"/>
              <a:t>Fördela resurserna i skolan så att de utgår från barnen och ungdomarnas behov.</a:t>
            </a:r>
          </a:p>
          <a:p>
            <a:pPr lvl="0"/>
            <a:r>
              <a:rPr lang="sv-SE" sz="1400" dirty="0"/>
              <a:t>Förbättra och följa upp samordningen av de kommunala resurser som är riktade till barn och ungdomar som riskerar att inte klara skolan.</a:t>
            </a:r>
          </a:p>
          <a:p>
            <a:pPr lvl="0"/>
            <a:r>
              <a:rPr lang="sv-SE" sz="1400" dirty="0"/>
              <a:t>Förebygga utanförskap genom att prioritera tidiga insatser.</a:t>
            </a:r>
          </a:p>
          <a:p>
            <a:pPr lvl="0"/>
            <a:r>
              <a:rPr lang="sv-SE" sz="1400" dirty="0"/>
              <a:t>Stärka samarbetet mellan kommunen och regionen i hälsofrågor.</a:t>
            </a:r>
          </a:p>
          <a:p>
            <a:pPr marL="0" lv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KS (KSV), BSN, UTN, SAN, KFN, VON</a:t>
            </a:r>
          </a:p>
          <a:p>
            <a:pPr marL="0" indent="0">
              <a:buNone/>
            </a:pPr>
            <a:r>
              <a:rPr lang="sv-SE" sz="1400" dirty="0"/>
              <a:t>Uppföljningsansvarig tjänsteperson: utvecklingschef</a:t>
            </a:r>
          </a:p>
        </p:txBody>
      </p:sp>
    </p:spTree>
    <p:extLst>
      <p:ext uri="{BB962C8B-B14F-4D97-AF65-F5344CB8AC3E}">
        <p14:creationId xmlns:p14="http://schemas.microsoft.com/office/powerpoint/2010/main" val="19940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Invånarna i Lidköpings kommun har en god och jämlik hälsa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57FC3EF2-836C-3841-A481-177068DB2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958606"/>
              </p:ext>
            </p:extLst>
          </p:nvPr>
        </p:nvGraphicFramePr>
        <p:xfrm>
          <a:off x="457200" y="1751051"/>
          <a:ext cx="8229600" cy="1495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086">
                  <a:extLst>
                    <a:ext uri="{9D8B030D-6E8A-4147-A177-3AD203B41FA5}">
                      <a16:colId xmlns:a16="http://schemas.microsoft.com/office/drawing/2014/main" val="193724679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66574984"/>
                    </a:ext>
                  </a:extLst>
                </a:gridCol>
                <a:gridCol w="611891">
                  <a:extLst>
                    <a:ext uri="{9D8B030D-6E8A-4147-A177-3AD203B41FA5}">
                      <a16:colId xmlns:a16="http://schemas.microsoft.com/office/drawing/2014/main" val="512478457"/>
                    </a:ext>
                  </a:extLst>
                </a:gridCol>
                <a:gridCol w="646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212">
                  <a:extLst>
                    <a:ext uri="{9D8B030D-6E8A-4147-A177-3AD203B41FA5}">
                      <a16:colId xmlns:a16="http://schemas.microsoft.com/office/drawing/2014/main" val="2359693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Målvärde 2023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24343"/>
                  </a:ext>
                </a:extLst>
              </a:tr>
              <a:tr h="281340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Uppnå skolverkets riktlinjer beträffande barngrupper för 1-3 åringar,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78635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r>
                        <a:rPr lang="sv-SE" sz="1100" dirty="0"/>
                        <a:t>KF Barn i befolkningen som ingår i familjer med långvarigt ekonomiskt bistånd,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2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Gymnasieelever med examen inom 4 år, (avvikelse från modellberäknat värde), kommunala skolor,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-0.3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47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6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Invånarna i Lidköpings kommun har en god och jämlik hälsa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57FC3EF2-836C-3841-A481-177068DB2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364685"/>
              </p:ext>
            </p:extLst>
          </p:nvPr>
        </p:nvGraphicFramePr>
        <p:xfrm>
          <a:off x="457200" y="1421867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3588">
                  <a:extLst>
                    <a:ext uri="{9D8B030D-6E8A-4147-A177-3AD203B41FA5}">
                      <a16:colId xmlns:a16="http://schemas.microsoft.com/office/drawing/2014/main" val="1937246792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366574984"/>
                    </a:ext>
                  </a:extLst>
                </a:gridCol>
                <a:gridCol w="591266">
                  <a:extLst>
                    <a:ext uri="{9D8B030D-6E8A-4147-A177-3AD203B41FA5}">
                      <a16:colId xmlns:a16="http://schemas.microsoft.com/office/drawing/2014/main" val="512478457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212">
                  <a:extLst>
                    <a:ext uri="{9D8B030D-6E8A-4147-A177-3AD203B41FA5}">
                      <a16:colId xmlns:a16="http://schemas.microsoft.com/office/drawing/2014/main" val="2359693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Målvärde 2023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24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åk. 9 som är behöriga till yrkesprogram (exkl. nyinvandrade och okänd bakgrund), 4-årsmedelvärde,  kommunala skolor, % (alla)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7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åk. 9 som är behöriga till yrkesprogram (exkl. nyinvandrade och okänd bakgrund), 4-årsmedelvärde,  kommunala skolor, % (kvinnor)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2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åk. 9 som är behöriga till yrkesprogram (exkl. nyinvandrade och okänd bakgrund), 4-årsmedelvärde,  kommunala skolor, % (män)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474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år 9 som är behöriga till yrkesprogram, 4-årsmedelvärde, hemkommun, % (alla)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0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år 9 som är behöriga till yrkesprogram, 4-årsmedelvärde, hemkommun, % (kvinnor)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90.5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842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KF Elever i år 9 som är behöriga till yrkesprogram, 4-årsmedelvärde, hemkommun, % (män)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85.4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40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8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4616134-8B89-6C45-A5EA-B51A881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solidFill>
            <a:schemeClr val="accent3"/>
          </a:solidFill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Invånarna i Lidköpings kommun har en god och jämlik hälsa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95FF9909-C049-2547-83EC-4FDEAB598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155794"/>
              </p:ext>
            </p:extLst>
          </p:nvPr>
        </p:nvGraphicFramePr>
        <p:xfrm>
          <a:off x="457200" y="1577315"/>
          <a:ext cx="8229600" cy="251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236">
                  <a:extLst>
                    <a:ext uri="{9D8B030D-6E8A-4147-A177-3AD203B41FA5}">
                      <a16:colId xmlns:a16="http://schemas.microsoft.com/office/drawing/2014/main" val="1937246792"/>
                    </a:ext>
                  </a:extLst>
                </a:gridCol>
                <a:gridCol w="615296">
                  <a:extLst>
                    <a:ext uri="{9D8B030D-6E8A-4147-A177-3AD203B41FA5}">
                      <a16:colId xmlns:a16="http://schemas.microsoft.com/office/drawing/2014/main" val="366574984"/>
                    </a:ext>
                  </a:extLst>
                </a:gridCol>
                <a:gridCol w="632534">
                  <a:extLst>
                    <a:ext uri="{9D8B030D-6E8A-4147-A177-3AD203B41FA5}">
                      <a16:colId xmlns:a16="http://schemas.microsoft.com/office/drawing/2014/main" val="512478457"/>
                    </a:ext>
                  </a:extLst>
                </a:gridCol>
                <a:gridCol w="632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Nyckeltal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24343"/>
                  </a:ext>
                </a:extLst>
              </a:tr>
              <a:tr h="246405">
                <a:tc>
                  <a:txBody>
                    <a:bodyPr/>
                    <a:lstStyle/>
                    <a:p>
                      <a:r>
                        <a:rPr lang="sv-SE" sz="1100" dirty="0"/>
                        <a:t>KF Andel elever med mer än 20 % frånvaro inom grundskolan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78635"/>
                  </a:ext>
                </a:extLst>
              </a:tr>
              <a:tr h="241325">
                <a:tc>
                  <a:txBody>
                    <a:bodyPr/>
                    <a:lstStyle/>
                    <a:p>
                      <a:r>
                        <a:rPr lang="sv-SE" sz="1100" dirty="0"/>
                        <a:t>KF Invånare med bra självskattat hälsotillstånd (kvinnor),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20337"/>
                  </a:ext>
                </a:extLst>
              </a:tr>
              <a:tr h="21795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Invånare med bra självskattat hälsotillstånd (män),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474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Antal per 1000 invånare i befolkningen med sjuk- och aktivitetsersättning på grund av psykisk ohälsa 19-24 år (kvinnor)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19.8</a:t>
                      </a:r>
                    </a:p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0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Antal per 1000 invånare i befolkningen med sjuk- och aktivitetsersättning på grund av psykisk ohälsa 19-24 år (män)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842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Brukarbedömning särskilt boende äldreomsorg - hälsotillstånd och rörelseförmåga,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40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4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CC4B340-179B-274F-A11C-A422BF209B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742" y="-1260089"/>
            <a:ext cx="9270195" cy="617777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385602C-D707-1445-863D-9C1E47519D67}"/>
              </a:ext>
            </a:extLst>
          </p:cNvPr>
          <p:cNvSpPr txBox="1">
            <a:spLocks/>
          </p:cNvSpPr>
          <p:nvPr/>
        </p:nvSpPr>
        <p:spPr>
          <a:xfrm>
            <a:off x="0" y="3311400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är en föregångare inom miljöområdet </a:t>
            </a:r>
          </a:p>
        </p:txBody>
      </p:sp>
    </p:spTree>
    <p:extLst>
      <p:ext uri="{BB962C8B-B14F-4D97-AF65-F5344CB8AC3E}">
        <p14:creationId xmlns:p14="http://schemas.microsoft.com/office/powerpoint/2010/main" val="20764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BF6DA85-1AC1-B749-87D2-322390F81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2" b="291"/>
          <a:stretch/>
        </p:blipFill>
        <p:spPr>
          <a:xfrm>
            <a:off x="3389696" y="-579863"/>
            <a:ext cx="4820372" cy="60039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E0AE2D7-E803-5E42-A68C-A30B47CCA8BF}"/>
              </a:ext>
            </a:extLst>
          </p:cNvPr>
          <p:cNvSpPr txBox="1">
            <a:spLocks/>
          </p:cNvSpPr>
          <p:nvPr/>
        </p:nvSpPr>
        <p:spPr bwMode="auto">
          <a:xfrm>
            <a:off x="695557" y="2338115"/>
            <a:ext cx="2694139" cy="13112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sv-SE" sz="3667" dirty="0">
                <a:solidFill>
                  <a:schemeClr val="bg1"/>
                </a:solidFill>
              </a:rPr>
              <a:t>Styrkort</a:t>
            </a:r>
          </a:p>
          <a:p>
            <a:r>
              <a:rPr lang="sv-SE" sz="3667" dirty="0">
                <a:solidFill>
                  <a:schemeClr val="bg1"/>
                </a:solidFill>
              </a:rPr>
              <a:t>2020-2023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C61EDC2-20DC-354D-AC89-DE37728FE181}"/>
              </a:ext>
            </a:extLst>
          </p:cNvPr>
          <p:cNvSpPr txBox="1"/>
          <p:nvPr/>
        </p:nvSpPr>
        <p:spPr>
          <a:xfrm>
            <a:off x="2798956" y="-747132"/>
            <a:ext cx="1460810" cy="975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20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534668"/>
            <a:ext cx="8229600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Öka användningen av förnyelsebar energi för att nå målet om fossilfrihet 2045.</a:t>
            </a:r>
          </a:p>
          <a:p>
            <a:pPr lvl="0"/>
            <a:r>
              <a:rPr lang="sv-SE" sz="1400" dirty="0"/>
              <a:t>Underlätta för medborgare att göra miljömässigt hållbara val.</a:t>
            </a:r>
          </a:p>
          <a:p>
            <a:pPr lvl="0"/>
            <a:r>
              <a:rPr lang="sv-SE" sz="1400" dirty="0"/>
              <a:t>Utveckla kommunens samhällsplanering ur ett miljöperspektiv.</a:t>
            </a:r>
          </a:p>
          <a:p>
            <a:pPr lvl="0"/>
            <a:r>
              <a:rPr lang="sv-SE" sz="1400" dirty="0"/>
              <a:t>Utveckla det interna miljöarbetet så att kommunen blir en förebild.</a:t>
            </a:r>
          </a:p>
          <a:p>
            <a:pPr lvl="0"/>
            <a:r>
              <a:rPr lang="sv-SE" sz="1400" dirty="0"/>
              <a:t>Stärka dialogen med Trafikverket och det delregionala kollektivtrafikrådet (DKR) för att driva på för en bättre kollektivtrafik och säkra cykelvägar för alla kommunens invånare.</a:t>
            </a:r>
          </a:p>
          <a:p>
            <a:pPr lvl="0"/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samtliga exklusive överförmyndarnämnden</a:t>
            </a:r>
          </a:p>
          <a:p>
            <a:pPr marL="0" indent="0">
              <a:buNone/>
            </a:pPr>
            <a:r>
              <a:rPr lang="sv-SE" sz="1400" dirty="0"/>
              <a:t>Uppföljningsansvarig tjänsteperson: utvecklings- och kommunikationschef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F64CA8F3-C5D3-9A43-A34C-990B9BE90EA1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är en föregångare inom miljöområdet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503969C7-ECEE-FF4D-B9DB-0E071DE8F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249977"/>
              </p:ext>
            </p:extLst>
          </p:nvPr>
        </p:nvGraphicFramePr>
        <p:xfrm>
          <a:off x="457201" y="1454404"/>
          <a:ext cx="8229599" cy="289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9208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39393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46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962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2963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414886">
                <a:tc>
                  <a:txBody>
                    <a:bodyPr/>
                    <a:lstStyle/>
                    <a:p>
                      <a:r>
                        <a:rPr lang="sv-SE" sz="1100" dirty="0"/>
                        <a:t>KF Medborgarnas nöjdhet med kommunens insatser för att kommuninvånarna ska kunna leva miljövänligt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sv-SE" sz="1100" dirty="0"/>
                        <a:t>KF Utsläpp av växthusgaser inom kommunens gränser, ton CO2-ekv/invånare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  <a:tr h="414886">
                <a:tc>
                  <a:txBody>
                    <a:bodyPr/>
                    <a:lstStyle/>
                    <a:p>
                      <a:r>
                        <a:rPr lang="sv-SE" sz="1100" dirty="0"/>
                        <a:t>KF Utsläpp av växthusgaser som livsmedel, som har inhandlats till verksamheterna i Lidköpings kommun, har gett upphov till, kg CO2-ekvivalenter per kg livsmedel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30117"/>
                  </a:ext>
                </a:extLst>
              </a:tr>
              <a:tr h="414886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Hushållsavfall som samlats in för materialåtervinning, inklusive biologisk behandling,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565890"/>
                  </a:ext>
                </a:extLst>
              </a:tr>
              <a:tr h="322524">
                <a:tc>
                  <a:txBody>
                    <a:bodyPr/>
                    <a:lstStyle/>
                    <a:p>
                      <a:r>
                        <a:rPr lang="sv-S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Insamling av avfall i minst fem fraktioner i kommunens verksamhet, %</a:t>
                      </a:r>
                      <a:r>
                        <a:rPr lang="sv-SE" sz="1200" dirty="0">
                          <a:effectLst/>
                        </a:rPr>
                        <a:t> 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141409"/>
                  </a:ext>
                </a:extLst>
              </a:tr>
              <a:tr h="266712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Genomsnittlig körsträcka med personbil, mil/invånare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786.7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00261"/>
                  </a:ext>
                </a:extLst>
              </a:tr>
              <a:tr h="245408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Cykel, gång och kollektivtrafik för resa under 5 km (resvaneundersökning),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30013"/>
                  </a:ext>
                </a:extLst>
              </a:tr>
            </a:tbl>
          </a:graphicData>
        </a:graphic>
      </p:graphicFrame>
      <p:sp>
        <p:nvSpPr>
          <p:cNvPr id="9" name="Rubrik 1">
            <a:extLst>
              <a:ext uri="{FF2B5EF4-FFF2-40B4-BE49-F238E27FC236}">
                <a16:creationId xmlns:a16="http://schemas.microsoft.com/office/drawing/2014/main" id="{63153664-EFE8-2D42-89E6-8E76C21F1BFF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är en föregångare inom miljöområdet 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64C9884-E051-0043-A506-C5C7FEEC64B9}"/>
              </a:ext>
            </a:extLst>
          </p:cNvPr>
          <p:cNvSpPr/>
          <p:nvPr/>
        </p:nvSpPr>
        <p:spPr>
          <a:xfrm>
            <a:off x="457200" y="4311352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SE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 var det 5.84 ton CO2-ekv/invånare utsläpp av växthusgaser inom kommunens gränser.</a:t>
            </a:r>
          </a:p>
          <a:p>
            <a:r>
              <a:rPr lang="sv-SE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Resvaneundersökningen 2014 visade att 50 procent av resor som var kortare än 5 km skedde med cykel, gång eller kollektivtrafik.</a:t>
            </a:r>
            <a:r>
              <a:rPr lang="sv-SE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F80F20E-AF42-444C-8A6C-DDA2E1978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04694"/>
            <a:ext cx="9255513" cy="6177049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9C1BB07-A905-924A-AC1B-293A9AD939C0}"/>
              </a:ext>
            </a:extLst>
          </p:cNvPr>
          <p:cNvSpPr txBox="1">
            <a:spLocks/>
          </p:cNvSpPr>
          <p:nvPr/>
        </p:nvSpPr>
        <p:spPr>
          <a:xfrm>
            <a:off x="0" y="3344854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En organisation i framkant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b="-78"/>
          <a:stretch/>
        </p:blipFill>
        <p:spPr>
          <a:xfrm>
            <a:off x="0" y="-914401"/>
            <a:ext cx="9144000" cy="5825614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8B4CDAE-58F3-A64C-8BFB-1E9B97B1DCAD}"/>
              </a:ext>
            </a:extLst>
          </p:cNvPr>
          <p:cNvSpPr txBox="1">
            <a:spLocks/>
          </p:cNvSpPr>
          <p:nvPr/>
        </p:nvSpPr>
        <p:spPr>
          <a:xfrm>
            <a:off x="-1" y="3487818"/>
            <a:ext cx="6338923" cy="1421066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använder resurserna ansvarsfullt och levererar tjänster med hög kvalitet och servicegrad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536192"/>
            <a:ext cx="8229600" cy="2907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Skapa en långsiktigt effektiv organisation inom personal-, ekonomi- och kommunikationsfunktionerna med avseende på kostnader, kvalitet och service till kommuninvånaren.</a:t>
            </a:r>
          </a:p>
          <a:p>
            <a:pPr lvl="0"/>
            <a:r>
              <a:rPr lang="sv-SE" sz="1400" dirty="0"/>
              <a:t>Skapa en långsiktigt kvalitetsdriven organisation med transparens och återkoppling.</a:t>
            </a:r>
          </a:p>
          <a:p>
            <a:pPr lvl="0"/>
            <a:r>
              <a:rPr lang="sv-SE" sz="1400" dirty="0"/>
              <a:t>Öka servicenivån och effektivisera arbetet med hjälp av digitalisering.</a:t>
            </a:r>
          </a:p>
          <a:p>
            <a:pPr lvl="0"/>
            <a:r>
              <a:rPr lang="sv-SE" sz="1400" dirty="0"/>
              <a:t>Öka dialog och samsyn mellan förvaltningarna och ett större fokus på ett processinriktat arbetssätt, för att skapa samordningsvinster.</a:t>
            </a:r>
          </a:p>
          <a:p>
            <a:pPr marL="0" lv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samtliga</a:t>
            </a:r>
          </a:p>
          <a:p>
            <a:pPr marL="0" indent="0">
              <a:buNone/>
            </a:pPr>
            <a:r>
              <a:rPr lang="sv-SE" sz="1400" dirty="0"/>
              <a:t>Uppföljningsansvarig tjänsteperson: kommundirektör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35EB529-747B-BB4B-A350-C0735630775B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använder resurserna ansvarsfullt och levererar tjänster med hög kvalitet och servicegrad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717067D5-74D5-D041-977E-456BF1F26566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använder resurserna ansvarsfullt och levererar tjänster med hög kvalitet och servicegrad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861ADB0D-ED6F-CF49-A7E2-945F94EB1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17972"/>
              </p:ext>
            </p:extLst>
          </p:nvPr>
        </p:nvGraphicFramePr>
        <p:xfrm>
          <a:off x="457201" y="1454404"/>
          <a:ext cx="8229599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331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09692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702369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702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38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29634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Andel </a:t>
                      </a:r>
                      <a:r>
                        <a:rPr lang="sv-SE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verksamhetsmål</a:t>
                      </a:r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KF:s styrkort med positiv utveckling, %</a:t>
                      </a:r>
                      <a:r>
                        <a:rPr lang="sv-SE" sz="1100" dirty="0">
                          <a:effectLst/>
                          <a:latin typeface="+mn-lt"/>
                        </a:rPr>
                        <a:t> </a:t>
                      </a:r>
                      <a:endParaRPr lang="sv-S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Budgetföljsamhet +/-,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  <a:tr h="136652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Medarbetarengagemang, HME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30117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B4B8FE02-26CF-1245-8485-0FB2D30DC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755489"/>
              </p:ext>
            </p:extLst>
          </p:nvPr>
        </p:nvGraphicFramePr>
        <p:xfrm>
          <a:off x="457200" y="2906511"/>
          <a:ext cx="82296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1708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66893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70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087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29634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Sjukfrånvaro, % (alla)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Sjukfrånvaro, % (kvinnor)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  <a:tr h="165873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Sjukfrånvaro, % (män)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30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7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07DBEE-5AD9-884C-A7A4-98A957113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234" y="-1270890"/>
            <a:ext cx="9328234" cy="621645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46CB50A-61DD-F445-A12F-0D761A7FED77}"/>
              </a:ext>
            </a:extLst>
          </p:cNvPr>
          <p:cNvSpPr txBox="1">
            <a:spLocks/>
          </p:cNvSpPr>
          <p:nvPr/>
        </p:nvSpPr>
        <p:spPr>
          <a:xfrm>
            <a:off x="0" y="3333702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arbetar strategiskt med markförsörjning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90116"/>
            <a:ext cx="8229600" cy="2945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Verka för att priser på mark för bostäder och verksamhet över tid ska vara avstämda och likställda med marknadspriset.</a:t>
            </a:r>
          </a:p>
          <a:p>
            <a:pPr lvl="0"/>
            <a:r>
              <a:rPr lang="sv-SE" sz="1400" dirty="0"/>
              <a:t>Planera för ett mer varierat utbud av boendeformer och verksamheter.</a:t>
            </a:r>
          </a:p>
          <a:p>
            <a:pPr lvl="0"/>
            <a:r>
              <a:rPr lang="sv-SE" sz="1400" dirty="0"/>
              <a:t>Identifiera vilken kommunal mark som är lämplig för bostäder och företag och vid behov anskaffa ny mark.</a:t>
            </a:r>
          </a:p>
          <a:p>
            <a:pPr lvl="0"/>
            <a:r>
              <a:rPr lang="sv-SE" sz="1400" dirty="0"/>
              <a:t>Skapa en sammanhållande kundkontakt även vid flera berörda förvaltningar.</a:t>
            </a:r>
          </a:p>
          <a:p>
            <a:pPr lvl="0"/>
            <a:r>
              <a:rPr lang="sv-SE" sz="1400" dirty="0"/>
              <a:t>Skapa en sammanhållande kundkontakt med de kommunala bolagen.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SBN, MBN, TSN</a:t>
            </a:r>
          </a:p>
          <a:p>
            <a:pPr marL="0" indent="0">
              <a:buNone/>
            </a:pPr>
            <a:r>
              <a:rPr lang="sv-SE" sz="1400" dirty="0"/>
              <a:t>Uppföljningsansvarig tjänsteperson: samhällsbyggnadschef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41E91EF-573E-CB40-9997-1809B6F58B55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arbetar strategiskt med markförsörjning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2A1B937B-AF3F-5E43-A4B6-30C88CF8A59C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arbetar strategiskt med markförsörjning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82A5A300-4FA8-C341-8E2D-D980B3A48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84285"/>
              </p:ext>
            </p:extLst>
          </p:nvPr>
        </p:nvGraphicFramePr>
        <p:xfrm>
          <a:off x="457201" y="1454404"/>
          <a:ext cx="822959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5461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32517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11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087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29634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Antal bostäder i lagakraftvunna planer (tillgänglighet)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B16B9772-C481-B74B-B48C-C18ED69FA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306722"/>
              </p:ext>
            </p:extLst>
          </p:nvPr>
        </p:nvGraphicFramePr>
        <p:xfrm>
          <a:off x="457200" y="2504683"/>
          <a:ext cx="8229599" cy="189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4238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18643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03359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03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dirty="0">
                          <a:effectLst/>
                        </a:rPr>
                        <a:t> Nyckeltal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</a:t>
                      </a:r>
                      <a:r>
                        <a:rPr lang="sv-SE" sz="1400" baseline="0" dirty="0"/>
                        <a:t> 2017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Såld verksamhetsmark, kvm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93 482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64 034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73 010</a:t>
                      </a: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Antal sålda småhustomter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  <a:tr h="1366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Färdigställda bostäder i flerfamiljshus under året, antal/1000 invånare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2247630117"/>
                  </a:ext>
                </a:extLst>
              </a:tr>
              <a:tr h="1366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Färdigställda bostäder i småhus under året, antal/1000 invånare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757013373"/>
                  </a:ext>
                </a:extLst>
              </a:tr>
              <a:tr h="1366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Antal bostäder i pågående planer som planeras vinna laga kraft (planberedskap)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161471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2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448B10E-65B9-0543-9667-393F495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2875"/>
            <a:ext cx="9144000" cy="606991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10930DA1-8526-7B42-9A78-0039B54EC5EB}"/>
              </a:ext>
            </a:extLst>
          </p:cNvPr>
          <p:cNvSpPr txBox="1">
            <a:spLocks/>
          </p:cNvSpPr>
          <p:nvPr/>
        </p:nvSpPr>
        <p:spPr>
          <a:xfrm>
            <a:off x="0" y="3333702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verksamheter utnyttjar lokalerna på ett effektivt sätt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440E407-0BAD-0F49-A241-60A6BBED1796}"/>
              </a:ext>
            </a:extLst>
          </p:cNvPr>
          <p:cNvSpPr/>
          <p:nvPr/>
        </p:nvSpPr>
        <p:spPr>
          <a:xfrm>
            <a:off x="2320728" y="457988"/>
            <a:ext cx="5552822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6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Lidköping – en välkomnande och hållbar kommun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4DFDCBB-6FB0-8347-BFB0-FC8E746E12BB}"/>
              </a:ext>
            </a:extLst>
          </p:cNvPr>
          <p:cNvSpPr txBox="1"/>
          <p:nvPr/>
        </p:nvSpPr>
        <p:spPr>
          <a:xfrm>
            <a:off x="2320728" y="886304"/>
            <a:ext cx="5552822" cy="1141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tIns="108000" bIns="108000" rtlCol="0">
            <a:spAutoFit/>
          </a:bodyPr>
          <a:lstStyle/>
          <a:p>
            <a:r>
              <a:rPr lang="sv-SE" sz="1000" dirty="0"/>
              <a:t>Strategiska mål: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 2030 – Erkänt god livskvalitet, hälsosam miljö och bra service för alla gör att fler flyttar till Lidköping och vi är minst 45 000 lidköpingsbor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 2030 – Lidköping är en mötesplats som har fördubblat antalet besökare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 2030 – Det ska finnas jobb inom räckhåll för alla som vill bo i Lidköping och kommunikationer till och från Lidköping så att man kan ta sig till och från utbildning och arbete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75D0E259-7E6C-1647-B853-8E949471B3F7}"/>
              </a:ext>
            </a:extLst>
          </p:cNvPr>
          <p:cNvCxnSpPr>
            <a:cxnSpLocks/>
          </p:cNvCxnSpPr>
          <p:nvPr/>
        </p:nvCxnSpPr>
        <p:spPr>
          <a:xfrm>
            <a:off x="461246" y="2120115"/>
            <a:ext cx="7428488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B098F604-6FC5-C040-BE30-D3FFAA9F6AEF}"/>
              </a:ext>
            </a:extLst>
          </p:cNvPr>
          <p:cNvSpPr txBox="1"/>
          <p:nvPr/>
        </p:nvSpPr>
        <p:spPr>
          <a:xfrm>
            <a:off x="380324" y="1055300"/>
            <a:ext cx="1796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Strategisk styrning</a:t>
            </a:r>
          </a:p>
          <a:p>
            <a:r>
              <a:rPr lang="sv-SE" sz="1600" dirty="0"/>
              <a:t>mot visionen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B9FBE31-10B4-984F-AAF7-B54C7AECAD25}"/>
              </a:ext>
            </a:extLst>
          </p:cNvPr>
          <p:cNvSpPr/>
          <p:nvPr/>
        </p:nvSpPr>
        <p:spPr>
          <a:xfrm>
            <a:off x="2320728" y="2209125"/>
            <a:ext cx="2704425" cy="558351"/>
          </a:xfrm>
          <a:prstGeom prst="rect">
            <a:avLst/>
          </a:prstGeom>
          <a:solidFill>
            <a:schemeClr val="accent3"/>
          </a:solidFill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sv-SE" sz="1000" dirty="0"/>
              <a:t>Kunden/brukaren i fokus</a:t>
            </a:r>
          </a:p>
          <a:p>
            <a:r>
              <a:rPr lang="sv-SE" sz="1000" dirty="0"/>
              <a:t>De resultat vi åstadkommer</a:t>
            </a:r>
          </a:p>
          <a:p>
            <a:r>
              <a:rPr lang="sv-SE" sz="1000" dirty="0"/>
              <a:t>Ett utåtriktat perspektiv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DA8AD34-E836-064F-A23F-E62C11240DC8}"/>
              </a:ext>
            </a:extLst>
          </p:cNvPr>
          <p:cNvSpPr/>
          <p:nvPr/>
        </p:nvSpPr>
        <p:spPr>
          <a:xfrm>
            <a:off x="5169125" y="2209124"/>
            <a:ext cx="2704425" cy="558351"/>
          </a:xfrm>
          <a:prstGeom prst="rect">
            <a:avLst/>
          </a:prstGeom>
          <a:solidFill>
            <a:schemeClr val="accent3"/>
          </a:solidFill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sv-SE" sz="1000" dirty="0"/>
              <a:t>En organisation i framkant</a:t>
            </a:r>
          </a:p>
          <a:p>
            <a:r>
              <a:rPr lang="sv-SE" sz="1000" dirty="0"/>
              <a:t>Kvalitet, ekonomi, personal</a:t>
            </a:r>
          </a:p>
          <a:p>
            <a:r>
              <a:rPr lang="sv-SE" sz="1000" dirty="0"/>
              <a:t>Ett inåtriktat perspektiv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C5F525-4FFF-0C40-B006-E176D76A301B}"/>
              </a:ext>
            </a:extLst>
          </p:cNvPr>
          <p:cNvSpPr txBox="1"/>
          <p:nvPr/>
        </p:nvSpPr>
        <p:spPr>
          <a:xfrm>
            <a:off x="2320728" y="2771410"/>
            <a:ext cx="2704425" cy="2309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tIns="108000" rtlCol="0">
            <a:spAutoFit/>
          </a:bodyPr>
          <a:lstStyle/>
          <a:p>
            <a:r>
              <a:rPr lang="sv-SE" sz="1000" dirty="0"/>
              <a:t>Verksamhetsmål: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 är en attraktiv kommun för fler att bo och leva 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Näringslivsklimatet i Lidköping är bland de tio bästa i Västra Götalands län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Invånarna i Lidköpings kommun har en god och jämlik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Kvinnor och män i Lidköping ska ha samma förutsättningar för en god hälsa samt erbjudas vård och omsorg på lika villkor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Lidköpings kommun är en föregångare inom miljöområdet</a:t>
            </a:r>
            <a:br>
              <a:rPr lang="sv-SE" sz="1000" dirty="0"/>
            </a:br>
            <a:br>
              <a:rPr lang="sv-SE" sz="1000" dirty="0"/>
            </a:br>
            <a:endParaRPr lang="sv-SE" sz="1000" dirty="0"/>
          </a:p>
        </p:txBody>
      </p:sp>
      <p:sp>
        <p:nvSpPr>
          <p:cNvPr id="18" name="Sexhörning 17">
            <a:extLst>
              <a:ext uri="{FF2B5EF4-FFF2-40B4-BE49-F238E27FC236}">
                <a16:creationId xmlns:a16="http://schemas.microsoft.com/office/drawing/2014/main" id="{D56BB160-FCF5-0044-969B-88EE30A0AC4A}"/>
              </a:ext>
            </a:extLst>
          </p:cNvPr>
          <p:cNvSpPr/>
          <p:nvPr/>
        </p:nvSpPr>
        <p:spPr>
          <a:xfrm>
            <a:off x="2963154" y="4844006"/>
            <a:ext cx="2061999" cy="466249"/>
          </a:xfrm>
          <a:prstGeom prst="hexagon">
            <a:avLst>
              <a:gd name="adj" fmla="val 87950"/>
              <a:gd name="vf" fmla="val 115470"/>
            </a:avLst>
          </a:prstGeom>
          <a:solidFill>
            <a:srgbClr val="FFC000"/>
          </a:solidFill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0000" rtlCol="0" anchor="ctr" anchorCtr="0">
            <a:noAutofit/>
          </a:bodyPr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INDIKATORER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9784767-88E5-9B4E-BEEE-817CE5758030}"/>
              </a:ext>
            </a:extLst>
          </p:cNvPr>
          <p:cNvSpPr txBox="1"/>
          <p:nvPr/>
        </p:nvSpPr>
        <p:spPr>
          <a:xfrm>
            <a:off x="5169125" y="2767475"/>
            <a:ext cx="2704425" cy="2309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tIns="108000" rtlCol="0">
            <a:spAutoFit/>
          </a:bodyPr>
          <a:lstStyle/>
          <a:p>
            <a:r>
              <a:rPr lang="sv-SE" sz="1000" dirty="0"/>
              <a:t>Verksamhetsmål: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Lidköpings kommun använder resurserna ansvarsfullt och levererar tjänster med hög kvalitet och servicegrad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Lidköpings kommun arbetar strategiskt med markförsörjning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KF Lidköpings kommuns verksamheter utnyttjar lokalerna på ett effektivt sätt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Lidköpings kommun prioriterar ekologiska och lokalproducerade livsmedel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Lidköpings kommuns kompetensförsörjning möter verksamheternas behov</a:t>
            </a:r>
            <a:br>
              <a:rPr lang="sv-SE" sz="1000" dirty="0"/>
            </a:br>
            <a:br>
              <a:rPr lang="sv-SE" sz="1000" dirty="0"/>
            </a:br>
            <a:endParaRPr lang="sv-SE" sz="1000" dirty="0"/>
          </a:p>
        </p:txBody>
      </p:sp>
      <p:sp>
        <p:nvSpPr>
          <p:cNvPr id="20" name="Sexhörning 19">
            <a:extLst>
              <a:ext uri="{FF2B5EF4-FFF2-40B4-BE49-F238E27FC236}">
                <a16:creationId xmlns:a16="http://schemas.microsoft.com/office/drawing/2014/main" id="{A4D0310A-66B6-A24E-9D60-01CC3F1DE6BA}"/>
              </a:ext>
            </a:extLst>
          </p:cNvPr>
          <p:cNvSpPr/>
          <p:nvPr/>
        </p:nvSpPr>
        <p:spPr>
          <a:xfrm>
            <a:off x="5811551" y="4844007"/>
            <a:ext cx="2061999" cy="466249"/>
          </a:xfrm>
          <a:prstGeom prst="hexagon">
            <a:avLst>
              <a:gd name="adj" fmla="val 87950"/>
              <a:gd name="vf" fmla="val 115470"/>
            </a:avLst>
          </a:prstGeom>
          <a:solidFill>
            <a:srgbClr val="FFC000"/>
          </a:solidFill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0000" rtlCol="0" anchor="ctr" anchorCtr="0">
            <a:noAutofit/>
          </a:bodyPr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INDIKATORER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7FD4A4B-B5B5-F64E-9A39-281914EE9761}"/>
              </a:ext>
            </a:extLst>
          </p:cNvPr>
          <p:cNvSpPr txBox="1"/>
          <p:nvPr/>
        </p:nvSpPr>
        <p:spPr>
          <a:xfrm>
            <a:off x="347958" y="2857702"/>
            <a:ext cx="191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Verksamhetsstyrning</a:t>
            </a:r>
          </a:p>
        </p:txBody>
      </p:sp>
      <p:sp>
        <p:nvSpPr>
          <p:cNvPr id="23" name="textruta 22">
            <a:hlinkClick r:id="rId2" action="ppaction://hlinksldjump"/>
            <a:extLst>
              <a:ext uri="{FF2B5EF4-FFF2-40B4-BE49-F238E27FC236}">
                <a16:creationId xmlns:a16="http://schemas.microsoft.com/office/drawing/2014/main" id="{8DAC81BF-1194-D347-9ED8-4A7AF35F2414}"/>
              </a:ext>
            </a:extLst>
          </p:cNvPr>
          <p:cNvSpPr txBox="1"/>
          <p:nvPr/>
        </p:nvSpPr>
        <p:spPr>
          <a:xfrm>
            <a:off x="2531458" y="1463309"/>
            <a:ext cx="5405480" cy="10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30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5460"/>
            <a:ext cx="8229600" cy="206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Arbeta utifrån ett kommungemensamt lokalförsörjningsprogram.</a:t>
            </a:r>
          </a:p>
          <a:p>
            <a:pPr lvl="0"/>
            <a:r>
              <a:rPr lang="sv-SE" sz="1400" dirty="0"/>
              <a:t>Förvalta kommunens fastigheter under en förvaltning.</a:t>
            </a:r>
          </a:p>
          <a:p>
            <a:pPr lvl="0"/>
            <a:r>
              <a:rPr lang="sv-SE" sz="1400" dirty="0"/>
              <a:t>Utreda behovet av gemensam drift av anläggningar.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SEN, KFN, UTN, BSN, VON, SBN, SAN</a:t>
            </a:r>
          </a:p>
          <a:p>
            <a:pPr marL="0" indent="0">
              <a:buNone/>
            </a:pPr>
            <a:r>
              <a:rPr lang="sv-SE" sz="1400" dirty="0"/>
              <a:t>Uppföljningsansvarig tjänsteperson: chef Service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360789BB-D292-A647-BEFF-5768C233C38B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verksamheter utnyttjar lokalerna på ett effektivt sätt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B7D93EF-73B3-C64C-B0ED-47379248255F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verksamheter utnyttjar lokalerna på ett effektivt sätt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8B37B8A6-80D6-EB40-AD46-2889E7EC5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49064"/>
              </p:ext>
            </p:extLst>
          </p:nvPr>
        </p:nvGraphicFramePr>
        <p:xfrm>
          <a:off x="457201" y="1787231"/>
          <a:ext cx="8229599" cy="106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1112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11769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03359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03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Nyckeltal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Andel utnyttjade kvadratmeter lokaler i förhållande till riktlinjer för lokalförsörjning</a:t>
                      </a: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 Avvikelse mellan behov i aktuell lokalförsörjningsplan och verkligt utfall +/-, %</a:t>
                      </a: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2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2012625-91DF-8246-95B8-50E79EF1D3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1875"/>
            <a:ext cx="9144000" cy="5766289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AA049337-CDC3-E749-9B3C-436D78BCDFD3}"/>
              </a:ext>
            </a:extLst>
          </p:cNvPr>
          <p:cNvSpPr txBox="1">
            <a:spLocks/>
          </p:cNvSpPr>
          <p:nvPr/>
        </p:nvSpPr>
        <p:spPr>
          <a:xfrm>
            <a:off x="0" y="3333702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prioriterar ekologiska och närproducerade livsmedel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717696"/>
            <a:ext cx="8229600" cy="952500"/>
          </a:xfrm>
        </p:spPr>
        <p:txBody>
          <a:bodyPr>
            <a:normAutofit/>
          </a:bodyPr>
          <a:lstStyle/>
          <a:p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59280"/>
            <a:ext cx="8229600" cy="2545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Öka inslagen av lokalproducerade säsongsprodukter i mat tillagad i kommunens kök.</a:t>
            </a:r>
          </a:p>
          <a:p>
            <a:pPr lvl="0"/>
            <a:r>
              <a:rPr lang="sv-SE" sz="1400" dirty="0"/>
              <a:t>Eftersträva en balans mellan ekologiskt och lokalproducerat vid inköp av råvaror till kommunens verksamheter.</a:t>
            </a:r>
          </a:p>
          <a:p>
            <a:pPr lvl="0"/>
            <a:r>
              <a:rPr lang="sv-SE" sz="1400" dirty="0"/>
              <a:t>Fastställa vilka varor som är särskilt viktiga att välja, ekologiskt eller lokalproducerat.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KS (KSV), SEN, KFN, UTN, BSN, VON, SAN</a:t>
            </a:r>
          </a:p>
          <a:p>
            <a:pPr marL="0" indent="0">
              <a:buNone/>
            </a:pPr>
            <a:r>
              <a:rPr lang="sv-SE" sz="1400" dirty="0"/>
              <a:t>Uppföljningsansvarig tjänsteperson: chef Service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CDEFB5D7-418C-704B-BBDC-6B620AE16C9F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prioriterar ekologiska och närproducerade livsmedel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60C828B8-8C0F-864E-8242-127C049E2095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 prioriterar ekologiska och närproducerade livsmedel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12B7D1D9-AC0C-EC4C-A407-6DE7862B5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357014"/>
              </p:ext>
            </p:extLst>
          </p:nvPr>
        </p:nvGraphicFramePr>
        <p:xfrm>
          <a:off x="448056" y="1593526"/>
          <a:ext cx="8247887" cy="15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6479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591267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6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856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35250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306079">
                <a:tc>
                  <a:txBody>
                    <a:bodyPr/>
                    <a:lstStyle/>
                    <a:p>
                      <a:r>
                        <a:rPr lang="sv-SE" sz="1100" dirty="0">
                          <a:effectLst/>
                          <a:latin typeface="+mn-lt"/>
                        </a:rPr>
                        <a:t>KF Andelen miljömärkta livsmedel och </a:t>
                      </a:r>
                      <a:r>
                        <a:rPr lang="sv-SE" sz="1100" dirty="0" err="1">
                          <a:effectLst/>
                          <a:latin typeface="+mn-lt"/>
                        </a:rPr>
                        <a:t>Fairtrade</a:t>
                      </a:r>
                      <a:r>
                        <a:rPr lang="sv-SE" sz="1100" dirty="0">
                          <a:effectLst/>
                          <a:latin typeface="+mn-lt"/>
                        </a:rPr>
                        <a:t> av totala mängden livsmedel (mätt i kr) handlat av grossist</a:t>
                      </a: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br>
                        <a:rPr lang="sv-SE" sz="1100" dirty="0">
                          <a:effectLst/>
                          <a:latin typeface="+mn-lt"/>
                        </a:rPr>
                      </a:br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38.7</a:t>
                      </a: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35.8</a:t>
                      </a: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40.0</a:t>
                      </a:r>
                    </a:p>
                  </a:txBody>
                  <a:tcPr marL="47625" marR="47625" marT="72000" marB="36000"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100" dirty="0">
                          <a:effectLst/>
                          <a:latin typeface="+mn-lt"/>
                        </a:rPr>
                        <a:t>KF Antal </a:t>
                      </a:r>
                      <a:r>
                        <a:rPr lang="sv-SE" sz="1100" dirty="0" err="1">
                          <a:effectLst/>
                          <a:latin typeface="+mn-lt"/>
                        </a:rPr>
                        <a:t>närproducenter</a:t>
                      </a:r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25" marR="47625" marT="72000" marB="36000"/>
                </a:tc>
                <a:extLst>
                  <a:ext uri="{0D108BD9-81ED-4DB2-BD59-A6C34878D82A}">
                    <a16:rowId xmlns:a16="http://schemas.microsoft.com/office/drawing/2014/main" val="445897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100" dirty="0">
                          <a:effectLst/>
                          <a:latin typeface="+mn-lt"/>
                        </a:rPr>
                        <a:t>KF Antal säsongsbetonade event med varor från </a:t>
                      </a:r>
                      <a:r>
                        <a:rPr lang="sv-SE" sz="1100" dirty="0" err="1">
                          <a:effectLst/>
                          <a:latin typeface="+mn-lt"/>
                        </a:rPr>
                        <a:t>närproducenter</a:t>
                      </a:r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endParaRPr lang="sv-SE" sz="1100" dirty="0">
                        <a:effectLst/>
                        <a:latin typeface="+mn-lt"/>
                      </a:endParaRPr>
                    </a:p>
                  </a:txBody>
                  <a:tcPr marL="47625" marR="47625" marT="72000" marB="36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25" marR="47625" marT="72000" marB="36000"/>
                </a:tc>
                <a:extLst>
                  <a:ext uri="{0D108BD9-81ED-4DB2-BD59-A6C34878D82A}">
                    <a16:rowId xmlns:a16="http://schemas.microsoft.com/office/drawing/2014/main" val="2247630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7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0DB8053-654B-0F41-8142-33556208D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14" y="-1275595"/>
            <a:ext cx="9193014" cy="6176556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A8328267-8C1C-4944-A5A8-28A3A495F64F}"/>
              </a:ext>
            </a:extLst>
          </p:cNvPr>
          <p:cNvSpPr txBox="1">
            <a:spLocks/>
          </p:cNvSpPr>
          <p:nvPr/>
        </p:nvSpPr>
        <p:spPr>
          <a:xfrm>
            <a:off x="0" y="3333702"/>
            <a:ext cx="496229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kompetensförsörjning möter verksamhetens behov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535723"/>
            <a:ext cx="8229600" cy="270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Anpassa bemanningen till de behov som finns på kort och lång sikt.</a:t>
            </a:r>
          </a:p>
          <a:p>
            <a:pPr lvl="0"/>
            <a:r>
              <a:rPr lang="sv-SE" sz="1400" dirty="0"/>
              <a:t>Stärka det sociala ansvarstagandet genom att öka andelen anställda som är funktionsnedsatta eller tillhör andra grupper som har svårt att etablera sig på arbetsmarknaden.</a:t>
            </a:r>
          </a:p>
          <a:p>
            <a:pPr lvl="0"/>
            <a:r>
              <a:rPr lang="sv-SE" sz="1400" dirty="0"/>
              <a:t>Stärka personalens möjligheter till kompetensutveckling och möjliggöra kompetensväxling.</a:t>
            </a:r>
          </a:p>
          <a:p>
            <a:pPr lvl="0"/>
            <a:r>
              <a:rPr lang="sv-SE" sz="1400" dirty="0"/>
              <a:t>Utveckla arbetsvillkor för att vara en attraktiv arbetsgivare.</a:t>
            </a:r>
          </a:p>
          <a:p>
            <a:pPr lvl="0"/>
            <a:r>
              <a:rPr lang="sv-SE" sz="1400" dirty="0"/>
              <a:t>Ta vara på utbildningsnämndens resurser för att säkerställa kommunens kompetensförsörjning.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samtliga exklusive miljö- och byggnämnd</a:t>
            </a:r>
          </a:p>
          <a:p>
            <a:pPr marL="0" indent="0">
              <a:buNone/>
            </a:pPr>
            <a:r>
              <a:rPr lang="sv-SE" sz="1400" dirty="0"/>
              <a:t>Uppföljningsansvarig tjänsteperson: personalchef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5A100A93-FB3E-954A-8037-D0B74E88EA18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kompetensförsörjning möter verksamhetens behov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D74CF0BB-1763-B647-977B-2737597DD1C2}"/>
              </a:ext>
            </a:extLst>
          </p:cNvPr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Lidköpings kommuns kompetensförsörjning möter verksamhetens behov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F8B3B1C8-7448-7247-AF13-D305700DE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84221"/>
              </p:ext>
            </p:extLst>
          </p:nvPr>
        </p:nvGraphicFramePr>
        <p:xfrm>
          <a:off x="457201" y="1724033"/>
          <a:ext cx="822959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7334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639393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60018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591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588">
                  <a:extLst>
                    <a:ext uri="{9D8B030D-6E8A-4147-A177-3AD203B41FA5}">
                      <a16:colId xmlns:a16="http://schemas.microsoft.com/office/drawing/2014/main" val="290123056"/>
                    </a:ext>
                  </a:extLst>
                </a:gridCol>
              </a:tblGrid>
              <a:tr h="29634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Målvärde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Möjligheter till kompetensutveckling för medarbetarna (index 0-5)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lang="sv-SE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D600D60E-F820-B342-9435-A9FAD8A8C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001127"/>
              </p:ext>
            </p:extLst>
          </p:nvPr>
        </p:nvGraphicFramePr>
        <p:xfrm>
          <a:off x="505327" y="3470661"/>
          <a:ext cx="8229599" cy="7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5485">
                  <a:extLst>
                    <a:ext uri="{9D8B030D-6E8A-4147-A177-3AD203B41FA5}">
                      <a16:colId xmlns:a16="http://schemas.microsoft.com/office/drawing/2014/main" val="153793301"/>
                    </a:ext>
                  </a:extLst>
                </a:gridCol>
                <a:gridCol w="595666">
                  <a:extLst>
                    <a:ext uri="{9D8B030D-6E8A-4147-A177-3AD203B41FA5}">
                      <a16:colId xmlns:a16="http://schemas.microsoft.com/office/drawing/2014/main" val="1953142985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523606906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Nyckeltal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/>
                        <a:t>Utfall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Utfall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30947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Utrikes födda 18-64 år bland anställda, %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11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</a:p>
                  </a:txBody>
                  <a:tcPr marL="68580" marR="68580" marT="72000" marB="3600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sv-SE" sz="11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36000" anchor="ctr"/>
                </a:tc>
                <a:extLst>
                  <a:ext uri="{0D108BD9-81ED-4DB2-BD59-A6C34878D82A}">
                    <a16:rowId xmlns:a16="http://schemas.microsoft.com/office/drawing/2014/main" val="1418950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2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8C0330A-231A-2445-9290-CC84DA20A7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183" y="-274320"/>
            <a:ext cx="8572500" cy="5715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709747" y="2788808"/>
            <a:ext cx="3023820" cy="1069513"/>
          </a:xfrm>
          <a:solidFill>
            <a:schemeClr val="accent3"/>
          </a:solidFill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Kunden/brukaren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i fokus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6844DEE-CA33-814E-9B95-F7EC4FED9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162" y="-1081668"/>
            <a:ext cx="9222162" cy="600859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262E91D-F03E-2343-B462-FE910801992C}"/>
              </a:ext>
            </a:extLst>
          </p:cNvPr>
          <p:cNvSpPr txBox="1">
            <a:spLocks/>
          </p:cNvSpPr>
          <p:nvPr/>
        </p:nvSpPr>
        <p:spPr>
          <a:xfrm>
            <a:off x="618749" y="3201650"/>
            <a:ext cx="5631366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 är en attraktiv kommun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för fler att bo och leva i</a:t>
            </a:r>
          </a:p>
        </p:txBody>
      </p:sp>
    </p:spTree>
    <p:extLst>
      <p:ext uri="{BB962C8B-B14F-4D97-AF65-F5344CB8AC3E}">
        <p14:creationId xmlns:p14="http://schemas.microsoft.com/office/powerpoint/2010/main" val="3915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3648" y="1344650"/>
            <a:ext cx="8229600" cy="377163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sv-SE" sz="1400" b="1" dirty="0"/>
              <a:t>Politiska prioriteringar är att: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Fortsätta planeringen av Hamnstaden.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Möjliggöra byggnation av centralt belägna bostäder.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Möjliggöra byggnation av enskilda hus på landsbygden och hus i planlagda områden i hela kommunen.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Bibehålla och utveckla landsbygdsskolorna.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Fortsätta planeringen av </a:t>
            </a:r>
            <a:r>
              <a:rPr lang="sv-SE" sz="1400" dirty="0" err="1"/>
              <a:t>Framnäs</a:t>
            </a:r>
            <a:r>
              <a:rPr lang="sv-SE" sz="1400" dirty="0"/>
              <a:t> </a:t>
            </a:r>
            <a:r>
              <a:rPr lang="sv-SE" sz="1400" dirty="0" err="1"/>
              <a:t>Strandpark</a:t>
            </a:r>
            <a:r>
              <a:rPr lang="sv-SE" sz="1400" dirty="0"/>
              <a:t> inkluderande planeringen av ett nytt badhus samt möjligheter för hotell med konferenslokaler.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Verka för bra kommunikationer i och utanför Lidköping.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Möjliggöra för en bredd av olika kultur- och fritidsaktiviteter så att det finns något för alla och underlätta för föreningslivet att bidra med olika typer av evenemang.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Prioritera tillgänglighetsarbetet för att skapa jämlika möjligheter till delaktighet i samhället.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Utreda behov och placering av nya idrottsanläggningar.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/>
              <a:t>Nämnd med särskilt ansvar: KS (KSV), SEN, SBN, KFN, BSN, SAN, TSN</a:t>
            </a:r>
          </a:p>
          <a:p>
            <a:pPr marL="457200" lvl="1" indent="0">
              <a:buNone/>
            </a:pPr>
            <a:r>
              <a:rPr lang="sv-SE" sz="1400" dirty="0"/>
              <a:t>Uppföljningsansvarig tjänsteperson: samhällsbyggnadschef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691A3D0-B0B4-6D44-9DD8-64C223736548}"/>
              </a:ext>
            </a:extLst>
          </p:cNvPr>
          <p:cNvSpPr txBox="1">
            <a:spLocks/>
          </p:cNvSpPr>
          <p:nvPr/>
        </p:nvSpPr>
        <p:spPr>
          <a:xfrm>
            <a:off x="293648" y="240060"/>
            <a:ext cx="8556703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 är en attraktiv kommun </a:t>
            </a:r>
          </a:p>
          <a:p>
            <a:r>
              <a:rPr lang="sv-SE" b="1" dirty="0">
                <a:solidFill>
                  <a:schemeClr val="bg1"/>
                </a:solidFill>
              </a:rPr>
              <a:t>för fler att bo och leva i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0B5E07CB-0494-174E-AE50-5388C0124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814410"/>
              </p:ext>
            </p:extLst>
          </p:nvPr>
        </p:nvGraphicFramePr>
        <p:xfrm>
          <a:off x="286214" y="1769051"/>
          <a:ext cx="8556703" cy="798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449">
                  <a:extLst>
                    <a:ext uri="{9D8B030D-6E8A-4147-A177-3AD203B41FA5}">
                      <a16:colId xmlns:a16="http://schemas.microsoft.com/office/drawing/2014/main" val="535722336"/>
                    </a:ext>
                  </a:extLst>
                </a:gridCol>
                <a:gridCol w="666893">
                  <a:extLst>
                    <a:ext uri="{9D8B030D-6E8A-4147-A177-3AD203B41FA5}">
                      <a16:colId xmlns:a16="http://schemas.microsoft.com/office/drawing/2014/main" val="1986759355"/>
                    </a:ext>
                  </a:extLst>
                </a:gridCol>
                <a:gridCol w="646268">
                  <a:extLst>
                    <a:ext uri="{9D8B030D-6E8A-4147-A177-3AD203B41FA5}">
                      <a16:colId xmlns:a16="http://schemas.microsoft.com/office/drawing/2014/main" val="371650394"/>
                    </a:ext>
                  </a:extLst>
                </a:gridCol>
                <a:gridCol w="646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825">
                  <a:extLst>
                    <a:ext uri="{9D8B030D-6E8A-4147-A177-3AD203B41FA5}">
                      <a16:colId xmlns:a16="http://schemas.microsoft.com/office/drawing/2014/main" val="949085354"/>
                    </a:ext>
                  </a:extLst>
                </a:gridCol>
              </a:tblGrid>
              <a:tr h="280777">
                <a:tc>
                  <a:txBody>
                    <a:bodyPr/>
                    <a:lstStyle/>
                    <a:p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Indikatorer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Målvärde 2023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9449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Invånarantal (mål till 2030: 45 000 invånare)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39 506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39 879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/>
                        <a:t>40 089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42 012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80753"/>
                  </a:ext>
                </a:extLst>
              </a:tr>
            </a:tbl>
          </a:graphicData>
        </a:graphic>
      </p:graphicFrame>
      <p:sp>
        <p:nvSpPr>
          <p:cNvPr id="8" name="Rubrik 1">
            <a:extLst>
              <a:ext uri="{FF2B5EF4-FFF2-40B4-BE49-F238E27FC236}">
                <a16:creationId xmlns:a16="http://schemas.microsoft.com/office/drawing/2014/main" id="{1535E0FA-14CC-644A-86CD-8AB697BF2CE1}"/>
              </a:ext>
            </a:extLst>
          </p:cNvPr>
          <p:cNvSpPr txBox="1">
            <a:spLocks/>
          </p:cNvSpPr>
          <p:nvPr/>
        </p:nvSpPr>
        <p:spPr>
          <a:xfrm>
            <a:off x="286215" y="184091"/>
            <a:ext cx="8556702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Lidköping är en attraktiv kommun för </a:t>
            </a:r>
          </a:p>
          <a:p>
            <a:r>
              <a:rPr lang="sv-SE" b="1" dirty="0">
                <a:solidFill>
                  <a:schemeClr val="bg1"/>
                </a:solidFill>
              </a:rPr>
              <a:t>fler att bo och leva i 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A89D89D0-F352-5346-B168-A59F7B028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676274"/>
              </p:ext>
            </p:extLst>
          </p:nvPr>
        </p:nvGraphicFramePr>
        <p:xfrm>
          <a:off x="348091" y="3259452"/>
          <a:ext cx="8556703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948">
                  <a:extLst>
                    <a:ext uri="{9D8B030D-6E8A-4147-A177-3AD203B41FA5}">
                      <a16:colId xmlns:a16="http://schemas.microsoft.com/office/drawing/2014/main" val="535722336"/>
                    </a:ext>
                  </a:extLst>
                </a:gridCol>
                <a:gridCol w="639393">
                  <a:extLst>
                    <a:ext uri="{9D8B030D-6E8A-4147-A177-3AD203B41FA5}">
                      <a16:colId xmlns:a16="http://schemas.microsoft.com/office/drawing/2014/main" val="1986759355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371650394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0827">
                  <a:extLst>
                    <a:ext uri="{9D8B030D-6E8A-4147-A177-3AD203B41FA5}">
                      <a16:colId xmlns:a16="http://schemas.microsoft.com/office/drawing/2014/main" val="949085354"/>
                    </a:ext>
                  </a:extLst>
                </a:gridCol>
              </a:tblGrid>
              <a:tr h="280777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2017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2018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Utfall 2019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Målvärde 2023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94492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Medborgare som är nöjda med Lidköping som plats att leva och bo på, nöjd-region-index (0-100) (alla)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80753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Medborgare som är nöjda med Lidköping som plats att leva och bo på, nöjd-region-index (0-100) (kvinnor)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949718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r>
                        <a:rPr lang="sv-SE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 Medborgare som är nöjda med Lidköping som plats att leva och bo på, nöjd-region-index (0-100) (män)</a:t>
                      </a:r>
                      <a:r>
                        <a:rPr lang="sv-SE" sz="1100" dirty="0">
                          <a:effectLst/>
                        </a:rPr>
                        <a:t> 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sv-SE" sz="1100" dirty="0"/>
                        <a:t>67</a:t>
                      </a:r>
                    </a:p>
                    <a:p>
                      <a:pPr marL="0" algn="r" defTabSz="457200" rtl="0" eaLnBrk="1" latinLnBrk="0" hangingPunct="1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44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1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6BC189-4933-4049-8F0C-4B2BB553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DB4278-FE52-384B-8DDC-2D1961887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E197E31-DBE7-0E43-8FEF-D494A979CE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5302"/>
            <a:ext cx="9380763" cy="557379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DE554EDC-17E1-544B-9933-2ACCFE2D7419}"/>
              </a:ext>
            </a:extLst>
          </p:cNvPr>
          <p:cNvSpPr txBox="1">
            <a:spLocks/>
          </p:cNvSpPr>
          <p:nvPr/>
        </p:nvSpPr>
        <p:spPr>
          <a:xfrm>
            <a:off x="0" y="946555"/>
            <a:ext cx="9144000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Näringslivsklimatet i Lidköping 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är bland de tio bästa i Västra Götalands län </a:t>
            </a:r>
          </a:p>
        </p:txBody>
      </p:sp>
    </p:spTree>
    <p:extLst>
      <p:ext uri="{BB962C8B-B14F-4D97-AF65-F5344CB8AC3E}">
        <p14:creationId xmlns:p14="http://schemas.microsoft.com/office/powerpoint/2010/main" val="32968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02526" y="1333500"/>
            <a:ext cx="7872761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Politiska prioriteringar är att:</a:t>
            </a:r>
          </a:p>
          <a:p>
            <a:pPr lvl="0"/>
            <a:r>
              <a:rPr lang="sv-SE" sz="1400" dirty="0"/>
              <a:t>Öppna upp för alternativa driftsformer i kommunen när det bedöms gynna resultatet eller verksamhetens utveckling.</a:t>
            </a:r>
          </a:p>
          <a:p>
            <a:pPr lvl="0"/>
            <a:r>
              <a:rPr lang="sv-SE" sz="1400" dirty="0"/>
              <a:t>Undvika att konkurrera med det privata näringslivet.</a:t>
            </a:r>
          </a:p>
          <a:p>
            <a:pPr lvl="0"/>
            <a:r>
              <a:rPr lang="sv-SE" sz="1400" dirty="0"/>
              <a:t>Ge friskolor möjlighet att växa.</a:t>
            </a:r>
          </a:p>
          <a:p>
            <a:pPr lvl="0"/>
            <a:r>
              <a:rPr lang="sv-SE" sz="1400" dirty="0"/>
              <a:t>Stimulera företagen att ta ett ökat socialt ansvar.</a:t>
            </a:r>
          </a:p>
          <a:p>
            <a:pPr lvl="0"/>
            <a:r>
              <a:rPr lang="sv-SE" sz="1400" dirty="0"/>
              <a:t>Utveckla kommunens arbete för ett förbättrat företagsklimat.</a:t>
            </a:r>
          </a:p>
          <a:p>
            <a:pPr lvl="0"/>
            <a:r>
              <a:rPr lang="sv-SE" sz="1400" dirty="0"/>
              <a:t>Öka den upplevda servicenivån med hjälp av digitalisering.</a:t>
            </a:r>
          </a:p>
          <a:p>
            <a:pPr lvl="0"/>
            <a:r>
              <a:rPr lang="sv-SE" sz="1400" dirty="0"/>
              <a:t>Förenkla kontakten och förbättra relationerna mellan kommunen och företagen.</a:t>
            </a:r>
          </a:p>
          <a:p>
            <a:pPr lvl="0"/>
            <a:r>
              <a:rPr lang="sv-SE" sz="1400" dirty="0"/>
              <a:t>Ta vara på utbildningsnämndens resurser för att underlätta företagens kompetensförsörjning.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Nämnd med särskilt ansvar: KS (KSV), SEN, SBN, MBN, TSN, UTN, KFN</a:t>
            </a:r>
          </a:p>
          <a:p>
            <a:pPr marL="0" indent="0">
              <a:buNone/>
            </a:pPr>
            <a:r>
              <a:rPr lang="sv-SE" sz="1400" dirty="0"/>
              <a:t>Uppföljningsansvarig tjänsteperson: kommundirektör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744B50B-20A2-144D-9624-DE513F4B26E4}"/>
              </a:ext>
            </a:extLst>
          </p:cNvPr>
          <p:cNvSpPr txBox="1">
            <a:spLocks/>
          </p:cNvSpPr>
          <p:nvPr/>
        </p:nvSpPr>
        <p:spPr>
          <a:xfrm>
            <a:off x="613316" y="240060"/>
            <a:ext cx="7961971" cy="9525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bg1"/>
                </a:solidFill>
              </a:rPr>
              <a:t>Näringslivsklimatet i Lidköping är bland de tio bästa i Västra Götalands län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Powerpoint-mall</Template>
  <TotalTime>19814</TotalTime>
  <Words>2487</Words>
  <Application>Microsoft Office PowerPoint</Application>
  <PresentationFormat>Bildspel på skärmen (16:10)</PresentationFormat>
  <Paragraphs>418</Paragraphs>
  <Slides>37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Kunden/brukaren  i fokus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Invånarna i Lidköpings kommun har  en god och jämlik hälsa </vt:lpstr>
      <vt:lpstr>Invånarna i Lidköpings kommun har en god och jämlik hälsa </vt:lpstr>
      <vt:lpstr>Invånarna i Lidköpings kommun har en god och jämlik hälsa </vt:lpstr>
      <vt:lpstr>Invånarna i Lidköpings kommun har en god och jämlik hälsa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</vt:lpstr>
      <vt:lpstr>PowerPoint-presentation</vt:lpstr>
      <vt:lpstr>PowerPoint-presentation</vt:lpstr>
      <vt:lpstr>PowerPoint-presentation</vt:lpstr>
      <vt:lpstr>PowerPoint-presentation</vt:lpstr>
    </vt:vector>
  </TitlesOfParts>
  <Company>Goliska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Olika definitioner</dc:title>
  <dc:creator>Anna Sofia Johansson</dc:creator>
  <cp:lastModifiedBy>Elinor Axelsson</cp:lastModifiedBy>
  <cp:revision>180</cp:revision>
  <dcterms:created xsi:type="dcterms:W3CDTF">2019-05-24T05:39:28Z</dcterms:created>
  <dcterms:modified xsi:type="dcterms:W3CDTF">2023-03-14T07:31:38Z</dcterms:modified>
</cp:coreProperties>
</file>